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3"/>
  </p:notesMasterIdLst>
  <p:sldIdLst>
    <p:sldId id="256" r:id="rId2"/>
    <p:sldId id="257" r:id="rId3"/>
    <p:sldId id="258" r:id="rId4"/>
    <p:sldId id="259" r:id="rId5"/>
    <p:sldId id="260" r:id="rId6"/>
    <p:sldId id="261" r:id="rId7"/>
    <p:sldId id="262" r:id="rId8"/>
    <p:sldId id="263" r:id="rId9"/>
    <p:sldId id="265" r:id="rId10"/>
    <p:sldId id="266" r:id="rId11"/>
    <p:sldId id="267" r:id="rId12"/>
  </p:sldIdLst>
  <p:sldSz cx="9144000" cy="6858000" type="screen4x3"/>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80"/>
    <a:srgbClr val="33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6" d="100"/>
          <a:sy n="46" d="100"/>
        </p:scale>
        <p:origin x="-63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VE"/>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A65917-8ED8-42B5-BCA3-E0B21FD3EF72}" type="datetimeFigureOut">
              <a:rPr lang="es-VE" smtClean="0"/>
              <a:pPr/>
              <a:t>09/02/2011</a:t>
            </a:fld>
            <a:endParaRPr lang="es-VE"/>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VE"/>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VE"/>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2804A9-6D36-4218-9E83-3D633FB48F12}" type="slidenum">
              <a:rPr lang="es-VE" smtClean="0"/>
              <a:pPr/>
              <a:t>‹Nº›</a:t>
            </a:fld>
            <a:endParaRPr lang="es-V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VE" dirty="0"/>
          </a:p>
        </p:txBody>
      </p:sp>
      <p:sp>
        <p:nvSpPr>
          <p:cNvPr id="4" name="3 Marcador de número de diapositiva"/>
          <p:cNvSpPr>
            <a:spLocks noGrp="1"/>
          </p:cNvSpPr>
          <p:nvPr>
            <p:ph type="sldNum" sz="quarter" idx="10"/>
          </p:nvPr>
        </p:nvSpPr>
        <p:spPr/>
        <p:txBody>
          <a:bodyPr/>
          <a:lstStyle/>
          <a:p>
            <a:fld id="{ED2804A9-6D36-4218-9E83-3D633FB48F12}" type="slidenum">
              <a:rPr lang="es-VE" smtClean="0"/>
              <a:pPr/>
              <a:t>6</a:t>
            </a:fld>
            <a:endParaRPr lang="es-V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VE"/>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VE"/>
          </a:p>
        </p:txBody>
      </p:sp>
      <p:sp>
        <p:nvSpPr>
          <p:cNvPr id="4" name="3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7" name="6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8" name="7 Marcador de pie de página"/>
          <p:cNvSpPr>
            <a:spLocks noGrp="1"/>
          </p:cNvSpPr>
          <p:nvPr>
            <p:ph type="ftr" sz="quarter" idx="11"/>
          </p:nvPr>
        </p:nvSpPr>
        <p:spPr/>
        <p:txBody>
          <a:bodyPr/>
          <a:lstStyle/>
          <a:p>
            <a:endParaRPr lang="es-VE"/>
          </a:p>
        </p:txBody>
      </p:sp>
      <p:sp>
        <p:nvSpPr>
          <p:cNvPr id="9" name="8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4" name="3 Marcador de pie de página"/>
          <p:cNvSpPr>
            <a:spLocks noGrp="1"/>
          </p:cNvSpPr>
          <p:nvPr>
            <p:ph type="ftr" sz="quarter" idx="11"/>
          </p:nvPr>
        </p:nvSpPr>
        <p:spPr/>
        <p:txBody>
          <a:bodyPr/>
          <a:lstStyle/>
          <a:p>
            <a:endParaRPr lang="es-VE"/>
          </a:p>
        </p:txBody>
      </p:sp>
      <p:sp>
        <p:nvSpPr>
          <p:cNvPr id="5" name="4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3" name="2 Marcador de pie de página"/>
          <p:cNvSpPr>
            <a:spLocks noGrp="1"/>
          </p:cNvSpPr>
          <p:nvPr>
            <p:ph type="ftr" sz="quarter" idx="11"/>
          </p:nvPr>
        </p:nvSpPr>
        <p:spPr/>
        <p:txBody>
          <a:bodyPr/>
          <a:lstStyle/>
          <a:p>
            <a:endParaRPr lang="es-VE"/>
          </a:p>
        </p:txBody>
      </p:sp>
      <p:sp>
        <p:nvSpPr>
          <p:cNvPr id="4" name="3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V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V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V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3BFA00-B73F-4AA8-8EEF-4160F2418EFF}" type="datetimeFigureOut">
              <a:rPr lang="es-VE" smtClean="0"/>
              <a:pPr/>
              <a:t>09/02/2011</a:t>
            </a:fld>
            <a:endParaRPr lang="es-VE"/>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VE"/>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437578-A4D0-42C9-8115-A0F4E83A2673}" type="slidenum">
              <a:rPr lang="es-VE" smtClean="0"/>
              <a:pPr/>
              <a:t>‹Nº›</a:t>
            </a:fld>
            <a:endParaRPr lang="es-VE"/>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C:\Documents and Settings\Windows\Mis documentos\Mis imágenes\AR6SH21CA89M8EJCAQVOT4KCAP9MPGTCAY4R3C3CAGGLFMXCA93IMIXCAB0O1GKCAR32LGZCAG7F15GCAVL4QDACA9E817TCAU0ZT66CA5VH9QBCAUMPNVECAK7SWXLCAXBNI41CA768UCE.jpg"/>
          <p:cNvPicPr>
            <a:picLocks noChangeAspect="1" noChangeArrowheads="1"/>
          </p:cNvPicPr>
          <p:nvPr/>
        </p:nvPicPr>
        <p:blipFill>
          <a:blip r:embed="rId2">
            <a:lum bright="46000" contrast="-22000"/>
          </a:blip>
          <a:srcRect/>
          <a:stretch>
            <a:fillRect/>
          </a:stretch>
        </p:blipFill>
        <p:spPr bwMode="auto">
          <a:xfrm>
            <a:off x="0" y="-31750"/>
            <a:ext cx="9144000" cy="6889750"/>
          </a:xfrm>
          <a:prstGeom prst="rect">
            <a:avLst/>
          </a:prstGeom>
          <a:noFill/>
          <a:ln w="9525">
            <a:noFill/>
            <a:miter lim="800000"/>
            <a:headEnd/>
            <a:tailEnd/>
          </a:ln>
        </p:spPr>
      </p:pic>
      <p:sp>
        <p:nvSpPr>
          <p:cNvPr id="1026" name="Rectangle 2"/>
          <p:cNvSpPr>
            <a:spLocks noChangeArrowheads="1"/>
          </p:cNvSpPr>
          <p:nvPr/>
        </p:nvSpPr>
        <p:spPr bwMode="auto">
          <a:xfrm>
            <a:off x="1" y="72680"/>
            <a:ext cx="9143999" cy="64786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VE" sz="1200" b="1" i="0" u="none" strike="noStrike" cap="none" normalizeH="0" baseline="0" dirty="0" smtClean="0">
              <a:ln>
                <a:noFill/>
              </a:ln>
              <a:solidFill>
                <a:schemeClr val="tx1"/>
              </a:solidFill>
              <a:effectLst/>
              <a:latin typeface="Comic Sans MS" pitchFamily="66" charset="0"/>
              <a:ea typeface="Calibri"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s-VE" sz="1200" b="1" dirty="0" smtClean="0">
              <a:latin typeface="Comic Sans MS" pitchFamily="66" charset="0"/>
              <a:ea typeface="Calibri"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VE" sz="1400" b="1" i="0" u="none" strike="noStrike" cap="none" normalizeH="0" baseline="0" dirty="0" smtClean="0">
                <a:ln>
                  <a:noFill/>
                </a:ln>
                <a:solidFill>
                  <a:schemeClr val="tx1"/>
                </a:solidFill>
                <a:effectLst/>
                <a:latin typeface="Comic Sans MS" pitchFamily="66" charset="0"/>
                <a:ea typeface="Calibri" pitchFamily="34" charset="0"/>
                <a:cs typeface="Arial" pitchFamily="34" charset="0"/>
              </a:rPr>
              <a:t> </a:t>
            </a: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República Bolivariana de Venezuela</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Ministerio del poder popular para la Educación Superior</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Universidad Nacional Abierta</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Centro Local Lara</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Unidad de Apoyo Carora</a:t>
            </a:r>
          </a:p>
          <a:p>
            <a:pPr marL="0" marR="0" lvl="0" indent="0" algn="ctr" defTabSz="914400" rtl="0" eaLnBrk="0" fontAlgn="base" latinLnBrk="0" hangingPunct="0">
              <a:lnSpc>
                <a:spcPct val="100000"/>
              </a:lnSpc>
              <a:spcBef>
                <a:spcPct val="0"/>
              </a:spcBef>
              <a:spcAft>
                <a:spcPct val="0"/>
              </a:spcAft>
              <a:buClrTx/>
              <a:buSzTx/>
              <a:buFontTx/>
              <a:buNone/>
              <a:tabLst/>
            </a:pPr>
            <a:endParaRPr lang="es-VE" sz="1400" b="1" dirty="0" smtClean="0">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VE" sz="1200" b="1" i="0" u="none" strike="noStrike" cap="none" normalizeH="0" baseline="0" dirty="0" smtClean="0">
              <a:ln>
                <a:noFill/>
              </a:ln>
              <a:solidFill>
                <a:schemeClr val="tx1"/>
              </a:solidFill>
              <a:effectLst/>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VE" sz="1200" b="1" dirty="0" smtClean="0">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VE" sz="1200" b="1" i="0" u="none" strike="noStrike" cap="none" normalizeH="0" baseline="0" dirty="0" smtClean="0">
              <a:ln>
                <a:noFill/>
              </a:ln>
              <a:solidFill>
                <a:schemeClr val="tx1"/>
              </a:solidFill>
              <a:effectLst/>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VE" sz="1200" b="1" dirty="0" smtClean="0">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VE" sz="1200" b="1" i="0" u="none" strike="noStrike" cap="none" normalizeH="0" baseline="0" dirty="0" smtClean="0">
              <a:ln>
                <a:noFill/>
              </a:ln>
              <a:solidFill>
                <a:schemeClr val="tx1"/>
              </a:solidFill>
              <a:effectLst/>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VE" sz="1200" b="1" dirty="0" smtClean="0">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VE" sz="900" b="0" i="0" u="none" strike="noStrike" cap="none" normalizeH="0" baseline="0" dirty="0" smtClean="0">
              <a:ln>
                <a:noFill/>
              </a:ln>
              <a:solidFill>
                <a:schemeClr val="tx1"/>
              </a:solidFill>
              <a:effectLst/>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VE" sz="2000" b="1" i="0" u="none" strike="noStrike" cap="none" normalizeH="0" baseline="0" dirty="0" smtClean="0">
                <a:ln>
                  <a:noFill/>
                </a:ln>
                <a:solidFill>
                  <a:srgbClr val="800080"/>
                </a:solidFill>
                <a:effectLst/>
                <a:latin typeface="Algerian" pitchFamily="82" charset="0"/>
                <a:ea typeface="Calibri" pitchFamily="34" charset="0"/>
                <a:cs typeface="Arial" pitchFamily="34" charset="0"/>
              </a:rPr>
              <a:t>Caracterización de la atención que ofrece el servicio de Educación Especial</a:t>
            </a:r>
            <a:endParaRPr kumimoji="0" lang="es-VE" sz="2000" b="1" i="0" u="none" strike="noStrike" cap="none" normalizeH="0" baseline="0" dirty="0" smtClean="0">
              <a:ln>
                <a:noFill/>
              </a:ln>
              <a:solidFill>
                <a:srgbClr val="800080"/>
              </a:solidFill>
              <a:effectLst/>
              <a:latin typeface="Algerian" pitchFamily="82" charset="0"/>
              <a:cs typeface="Arial" pitchFamily="34" charset="0"/>
            </a:endParaRPr>
          </a:p>
          <a:p>
            <a:pPr marL="1828800" marR="0" lvl="4" indent="0" algn="l" defTabSz="914400" rtl="0" eaLnBrk="0" fontAlgn="base" latinLnBrk="0" hangingPunct="0">
              <a:lnSpc>
                <a:spcPct val="100000"/>
              </a:lnSpc>
              <a:spcBef>
                <a:spcPct val="0"/>
              </a:spcBef>
              <a:spcAft>
                <a:spcPct val="0"/>
              </a:spcAft>
              <a:buClrTx/>
              <a:buSzTx/>
              <a:buFontTx/>
              <a:buChar char="•"/>
              <a:tabLst/>
            </a:pPr>
            <a:endParaRPr kumimoji="0" lang="es-VE" sz="12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1828800" marR="0" lvl="4" indent="0" algn="l" defTabSz="914400" rtl="0" eaLnBrk="0" fontAlgn="base" latinLnBrk="0" hangingPunct="0">
              <a:lnSpc>
                <a:spcPct val="100000"/>
              </a:lnSpc>
              <a:spcBef>
                <a:spcPct val="0"/>
              </a:spcBef>
              <a:spcAft>
                <a:spcPct val="0"/>
              </a:spcAft>
              <a:buClrTx/>
              <a:buSzTx/>
              <a:buFontTx/>
              <a:buChar char="•"/>
              <a:tabLst/>
            </a:pPr>
            <a:endParaRPr lang="es-VE" sz="1200" dirty="0" smtClean="0">
              <a:latin typeface="Arial" pitchFamily="34" charset="0"/>
              <a:ea typeface="Calibri" pitchFamily="34" charset="0"/>
              <a:cs typeface="Arial" pitchFamily="34" charset="0"/>
            </a:endParaRPr>
          </a:p>
          <a:p>
            <a:pPr marL="1828800" marR="0" lvl="4" indent="0" algn="l" defTabSz="914400" rtl="0" eaLnBrk="0" fontAlgn="base" latinLnBrk="0" hangingPunct="0">
              <a:lnSpc>
                <a:spcPct val="100000"/>
              </a:lnSpc>
              <a:spcBef>
                <a:spcPct val="0"/>
              </a:spcBef>
              <a:spcAft>
                <a:spcPct val="0"/>
              </a:spcAft>
              <a:buClrTx/>
              <a:buSzTx/>
              <a:buFontTx/>
              <a:buChar char="•"/>
              <a:tabLst/>
            </a:pPr>
            <a:endParaRPr kumimoji="0" lang="es-VE" sz="12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1828800" marR="0" lvl="4" indent="0" algn="l" defTabSz="914400" rtl="0" eaLnBrk="0" fontAlgn="base" latinLnBrk="0" hangingPunct="0">
              <a:lnSpc>
                <a:spcPct val="100000"/>
              </a:lnSpc>
              <a:spcBef>
                <a:spcPct val="0"/>
              </a:spcBef>
              <a:spcAft>
                <a:spcPct val="0"/>
              </a:spcAft>
              <a:buClrTx/>
              <a:buSzTx/>
              <a:buFontTx/>
              <a:buChar char="•"/>
              <a:tabLst/>
            </a:pPr>
            <a:endParaRPr lang="es-VE" sz="1200" dirty="0" smtClean="0">
              <a:latin typeface="Arial" pitchFamily="34" charset="0"/>
              <a:ea typeface="Calibri" pitchFamily="34" charset="0"/>
              <a:cs typeface="Arial" pitchFamily="34" charset="0"/>
            </a:endParaRPr>
          </a:p>
          <a:p>
            <a:pPr marL="1828800" marR="0" lvl="4" indent="0" algn="l" defTabSz="914400" rtl="0" eaLnBrk="0" fontAlgn="base" latinLnBrk="0" hangingPunct="0">
              <a:lnSpc>
                <a:spcPct val="100000"/>
              </a:lnSpc>
              <a:spcBef>
                <a:spcPct val="0"/>
              </a:spcBef>
              <a:spcAft>
                <a:spcPct val="0"/>
              </a:spcAft>
              <a:buClrTx/>
              <a:buSzTx/>
              <a:buFontTx/>
              <a:buChar char="•"/>
              <a:tabLst/>
            </a:pPr>
            <a:endParaRPr kumimoji="0" lang="es-VE" sz="12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1828800" marR="0" lvl="4" indent="0" algn="l" defTabSz="914400" rtl="0" eaLnBrk="0" fontAlgn="base" latinLnBrk="0" hangingPunct="0">
              <a:lnSpc>
                <a:spcPct val="100000"/>
              </a:lnSpc>
              <a:spcBef>
                <a:spcPct val="0"/>
              </a:spcBef>
              <a:spcAft>
                <a:spcPct val="0"/>
              </a:spcAft>
              <a:buClrTx/>
              <a:buSzTx/>
              <a:buFontTx/>
              <a:buChar char="•"/>
              <a:tabLst/>
            </a:pPr>
            <a:endParaRPr lang="es-VE" sz="1200" dirty="0" smtClean="0">
              <a:latin typeface="Arial" pitchFamily="34" charset="0"/>
              <a:ea typeface="Calibri" pitchFamily="34" charset="0"/>
              <a:cs typeface="Arial" pitchFamily="34" charset="0"/>
            </a:endParaRPr>
          </a:p>
          <a:p>
            <a:pPr marL="1828800" marR="0" lvl="4" indent="0" algn="l" defTabSz="914400" rtl="0" eaLnBrk="0" fontAlgn="base" latinLnBrk="0" hangingPunct="0">
              <a:lnSpc>
                <a:spcPct val="100000"/>
              </a:lnSpc>
              <a:spcBef>
                <a:spcPct val="0"/>
              </a:spcBef>
              <a:spcAft>
                <a:spcPct val="0"/>
              </a:spcAft>
              <a:buClrTx/>
              <a:buSzTx/>
              <a:buFontTx/>
              <a:buChar char="•"/>
              <a:tabLst/>
            </a:pPr>
            <a:endParaRPr kumimoji="0" lang="es-VE" sz="12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1828800" marR="0" lvl="4" indent="0" algn="l" defTabSz="914400" rtl="0" eaLnBrk="0" fontAlgn="base" latinLnBrk="0" hangingPunct="0">
              <a:lnSpc>
                <a:spcPct val="100000"/>
              </a:lnSpc>
              <a:spcBef>
                <a:spcPct val="0"/>
              </a:spcBef>
              <a:spcAft>
                <a:spcPct val="0"/>
              </a:spcAft>
              <a:buClrTx/>
              <a:buSzTx/>
              <a:buFontTx/>
              <a:buChar char="•"/>
              <a:tabLst/>
            </a:pPr>
            <a:endParaRPr lang="es-VE" sz="1200" dirty="0" smtClean="0">
              <a:latin typeface="Arial" pitchFamily="34" charset="0"/>
              <a:ea typeface="Calibri" pitchFamily="34" charset="0"/>
              <a:cs typeface="Arial" pitchFamily="34" charset="0"/>
            </a:endParaRPr>
          </a:p>
          <a:p>
            <a:pPr lvl="8" algn="r" eaLnBrk="0" fontAlgn="base" hangingPunct="0">
              <a:spcBef>
                <a:spcPct val="0"/>
              </a:spcBef>
              <a:spcAft>
                <a:spcPct val="0"/>
              </a:spcAft>
              <a:buFontTx/>
              <a:buChar char="•"/>
            </a:pPr>
            <a:r>
              <a:rPr kumimoji="0" lang="es-VE" sz="1400" b="1" i="0" u="none" strike="noStrike" cap="none" normalizeH="0" baseline="0" dirty="0" smtClean="0">
                <a:ln>
                  <a:noFill/>
                </a:ln>
                <a:solidFill>
                  <a:srgbClr val="336600"/>
                </a:solidFill>
                <a:effectLst/>
                <a:latin typeface="Comic Sans MS" pitchFamily="66" charset="0"/>
                <a:ea typeface="Calibri" pitchFamily="34" charset="0"/>
                <a:cs typeface="Arial" pitchFamily="34" charset="0"/>
              </a:rPr>
              <a:t>ESTUDIANTE: Edith </a:t>
            </a:r>
            <a:endParaRPr kumimoji="0" lang="es-VE" sz="1400" b="1" i="0" u="none" strike="noStrike" cap="none" normalizeH="0" baseline="0" dirty="0" smtClean="0">
              <a:ln>
                <a:noFill/>
              </a:ln>
              <a:solidFill>
                <a:srgbClr val="336600"/>
              </a:solidFill>
              <a:effectLst/>
              <a:latin typeface="Comic Sans MS" pitchFamily="66" charset="0"/>
              <a:cs typeface="Arial" pitchFamily="34" charset="0"/>
            </a:endParaRPr>
          </a:p>
          <a:p>
            <a:pPr marL="1828800" marR="0" lvl="4" indent="0" algn="r" defTabSz="914400" rtl="0" eaLnBrk="0" fontAlgn="base" latinLnBrk="0" hangingPunct="0">
              <a:lnSpc>
                <a:spcPct val="100000"/>
              </a:lnSpc>
              <a:spcBef>
                <a:spcPct val="0"/>
              </a:spcBef>
              <a:spcAft>
                <a:spcPct val="0"/>
              </a:spcAft>
              <a:buClrTx/>
              <a:buSzTx/>
              <a:buFontTx/>
              <a:buChar char="•"/>
              <a:tabLst/>
            </a:pPr>
            <a:r>
              <a:rPr kumimoji="0" lang="es-VE" sz="1400" b="1" i="0" u="none" strike="noStrike" cap="none" normalizeH="0" baseline="0" dirty="0" smtClean="0">
                <a:ln>
                  <a:noFill/>
                </a:ln>
                <a:solidFill>
                  <a:srgbClr val="336600"/>
                </a:solidFill>
                <a:effectLst/>
                <a:latin typeface="Comic Sans MS" pitchFamily="66" charset="0"/>
                <a:ea typeface="Calibri" pitchFamily="34" charset="0"/>
                <a:cs typeface="Arial" pitchFamily="34" charset="0"/>
              </a:rPr>
              <a:t>ASIGNATURA: PRACTICA PROFESIONAL II</a:t>
            </a:r>
            <a:endParaRPr kumimoji="0" lang="es-VE" sz="1400" b="1" i="0" u="none" strike="noStrike" cap="none" normalizeH="0" baseline="0" dirty="0" smtClean="0">
              <a:ln>
                <a:noFill/>
              </a:ln>
              <a:solidFill>
                <a:srgbClr val="336600"/>
              </a:solidFill>
              <a:effectLst/>
              <a:latin typeface="Comic Sans MS" pitchFamily="66" charset="0"/>
              <a:cs typeface="Arial" pitchFamily="34" charset="0"/>
            </a:endParaRPr>
          </a:p>
          <a:p>
            <a:pPr marL="1828800" marR="0" lvl="4" indent="0" algn="r" defTabSz="914400" rtl="0" eaLnBrk="0" fontAlgn="base" latinLnBrk="0" hangingPunct="0">
              <a:lnSpc>
                <a:spcPct val="100000"/>
              </a:lnSpc>
              <a:spcBef>
                <a:spcPct val="0"/>
              </a:spcBef>
              <a:spcAft>
                <a:spcPct val="0"/>
              </a:spcAft>
              <a:buClrTx/>
              <a:buSzTx/>
              <a:buFontTx/>
              <a:buChar char="•"/>
              <a:tabLst/>
            </a:pPr>
            <a:r>
              <a:rPr kumimoji="0" lang="es-VE" sz="1400" b="1" i="0" u="none" strike="noStrike" cap="none" normalizeH="0" baseline="0" dirty="0" smtClean="0">
                <a:ln>
                  <a:noFill/>
                </a:ln>
                <a:solidFill>
                  <a:srgbClr val="336600"/>
                </a:solidFill>
                <a:effectLst/>
                <a:latin typeface="Comic Sans MS" pitchFamily="66" charset="0"/>
                <a:ea typeface="Calibri" pitchFamily="34" charset="0"/>
                <a:cs typeface="Arial" pitchFamily="34" charset="0"/>
              </a:rPr>
              <a:t>CODIGO         : 593</a:t>
            </a:r>
            <a:endParaRPr kumimoji="0" lang="es-VE" sz="1400" b="1" i="0" u="none" strike="noStrike" cap="none" normalizeH="0" baseline="0" dirty="0" smtClean="0">
              <a:ln>
                <a:noFill/>
              </a:ln>
              <a:solidFill>
                <a:srgbClr val="336600"/>
              </a:solidFill>
              <a:effectLst/>
              <a:latin typeface="Comic Sans MS" pitchFamily="66" charset="0"/>
              <a:cs typeface="Arial" pitchFamily="34" charset="0"/>
            </a:endParaRPr>
          </a:p>
          <a:p>
            <a:pPr marL="1828800" marR="0" lvl="4" indent="0" algn="r" defTabSz="914400" rtl="0" eaLnBrk="0" fontAlgn="base" latinLnBrk="0" hangingPunct="0">
              <a:lnSpc>
                <a:spcPct val="100000"/>
              </a:lnSpc>
              <a:spcBef>
                <a:spcPct val="0"/>
              </a:spcBef>
              <a:spcAft>
                <a:spcPct val="0"/>
              </a:spcAft>
              <a:buClrTx/>
              <a:buSzTx/>
              <a:buFontTx/>
              <a:buChar char="•"/>
              <a:tabLst/>
            </a:pPr>
            <a:r>
              <a:rPr kumimoji="0" lang="es-VE" sz="1400" b="1" i="0" u="none" strike="noStrike" cap="none" normalizeH="0" baseline="0" dirty="0" smtClean="0">
                <a:ln>
                  <a:noFill/>
                </a:ln>
                <a:solidFill>
                  <a:srgbClr val="336600"/>
                </a:solidFill>
                <a:effectLst/>
                <a:latin typeface="Comic Sans MS" pitchFamily="66" charset="0"/>
                <a:ea typeface="Calibri" pitchFamily="34" charset="0"/>
                <a:cs typeface="Arial" pitchFamily="34" charset="0"/>
              </a:rPr>
              <a:t>ASESOR         : PROF: Paula Pérez</a:t>
            </a:r>
            <a:endParaRPr kumimoji="0" lang="es-VE" sz="1400" b="1" i="0" u="none" strike="noStrike" cap="none" normalizeH="0" baseline="0" dirty="0" smtClean="0">
              <a:ln>
                <a:noFill/>
              </a:ln>
              <a:solidFill>
                <a:srgbClr val="336600"/>
              </a:solidFill>
              <a:effectLst/>
              <a:latin typeface="Comic Sans MS" pitchFamily="66" charset="0"/>
              <a:cs typeface="Arial" pitchFamily="34" charset="0"/>
            </a:endParaRPr>
          </a:p>
          <a:p>
            <a:pPr marL="1828800" marR="0" lvl="4" indent="0" algn="r" defTabSz="914400" rtl="0" eaLnBrk="0" fontAlgn="base" latinLnBrk="0" hangingPunct="0">
              <a:lnSpc>
                <a:spcPct val="100000"/>
              </a:lnSpc>
              <a:spcBef>
                <a:spcPct val="0"/>
              </a:spcBef>
              <a:spcAft>
                <a:spcPct val="0"/>
              </a:spcAft>
              <a:buClrTx/>
              <a:buSzTx/>
              <a:buFont typeface="Arial" pitchFamily="34" charset="0"/>
              <a:buChar char="•"/>
              <a:tabLst/>
            </a:pPr>
            <a:r>
              <a:rPr kumimoji="0" lang="es-VE" sz="1400" b="1" i="0" u="none" strike="noStrike" cap="none" normalizeH="0" baseline="0" dirty="0" smtClean="0">
                <a:ln>
                  <a:noFill/>
                </a:ln>
                <a:solidFill>
                  <a:srgbClr val="336600"/>
                </a:solidFill>
                <a:effectLst/>
                <a:latin typeface="Comic Sans MS" pitchFamily="66" charset="0"/>
                <a:ea typeface="Calibri" pitchFamily="34" charset="0"/>
                <a:cs typeface="Arial" pitchFamily="34" charset="0"/>
              </a:rPr>
              <a:t>LAPSO            : 2010-2</a:t>
            </a:r>
            <a:endParaRPr kumimoji="0" lang="es-VE" sz="1400" b="1" i="0" u="none" strike="noStrike" cap="none" normalizeH="0" baseline="0" dirty="0" smtClean="0">
              <a:ln>
                <a:noFill/>
              </a:ln>
              <a:solidFill>
                <a:srgbClr val="336600"/>
              </a:solidFill>
              <a:effectLst/>
              <a:latin typeface="Comic Sans MS" pitchFamily="66"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285753" y="827017"/>
            <a:ext cx="8358213" cy="4093428"/>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endParaRPr kumimoji="0" lang="es-VE" sz="1400" b="1" i="0" u="none" strike="noStrike" cap="none" normalizeH="0" baseline="0" dirty="0" smtClean="0">
              <a:ln>
                <a:noFill/>
              </a:ln>
              <a:solidFill>
                <a:srgbClr val="800080"/>
              </a:solidFill>
              <a:effectLst/>
              <a:latin typeface="Arial" pitchFamily="34" charset="0"/>
              <a:ea typeface="Calibri" pitchFamily="34" charset="0"/>
              <a:cs typeface="Arial" pitchFamily="34" charset="0"/>
            </a:endParaRPr>
          </a:p>
          <a:p>
            <a:pPr marL="0" marR="0" lvl="0" indent="449263" algn="l" defTabSz="914400" rtl="0" eaLnBrk="1" fontAlgn="base" latinLnBrk="0" hangingPunct="1">
              <a:lnSpc>
                <a:spcPct val="100000"/>
              </a:lnSpc>
              <a:spcBef>
                <a:spcPct val="0"/>
              </a:spcBef>
              <a:spcAft>
                <a:spcPct val="0"/>
              </a:spcAft>
              <a:buClrTx/>
              <a:buSzTx/>
              <a:buFontTx/>
              <a:buNone/>
              <a:tabLst/>
            </a:pPr>
            <a:endPar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endParaRPr>
          </a:p>
          <a:p>
            <a:pPr marL="0" marR="0" lvl="0" indent="449263" algn="l" defTabSz="914400" rtl="0" eaLnBrk="1" fontAlgn="base" latinLnBrk="0" hangingPunct="1">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Estrategias Generales</a:t>
            </a:r>
          </a:p>
          <a:p>
            <a:pPr marL="0" marR="0" lvl="0" indent="449263" algn="l" defTabSz="914400" rtl="0" eaLnBrk="1" fontAlgn="base" latinLnBrk="0" hangingPunct="1">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Entre las estrategias destinadas a la adquisición de las destrezas de lectura, escritura, cálculo se realizan las siguientes actividades:</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Reconocimiento de letras, sílabas y palabras (vocales y consonantes), sonidos simples, compuestos, directos o indirectos.</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Reconocimiento numérico de cifras y conocimiento de suma, resta, multiplicación y división, seriación y clasificación.</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Métodos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*Método Ecléctico</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*Método Fonético</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p:txBody>
      </p:sp>
      <p:pic>
        <p:nvPicPr>
          <p:cNvPr id="3" name="Picture 8" descr="http://es.geocities.com/utilidadesweb/lineas/lineas/lin019.gif"/>
          <p:cNvPicPr>
            <a:picLocks noChangeAspect="1" noChangeArrowheads="1"/>
          </p:cNvPicPr>
          <p:nvPr/>
        </p:nvPicPr>
        <p:blipFill>
          <a:blip r:embed="rId2"/>
          <a:srcRect/>
          <a:stretch>
            <a:fillRect/>
          </a:stretch>
        </p:blipFill>
        <p:spPr bwMode="auto">
          <a:xfrm>
            <a:off x="1643042" y="928670"/>
            <a:ext cx="6040713" cy="28575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1"/>
          <p:cNvSpPr>
            <a:spLocks noChangeArrowheads="1"/>
          </p:cNvSpPr>
          <p:nvPr/>
        </p:nvSpPr>
        <p:spPr bwMode="auto">
          <a:xfrm>
            <a:off x="285752" y="500042"/>
            <a:ext cx="8501090" cy="6093976"/>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endPar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endParaRPr>
          </a:p>
          <a:p>
            <a:pPr marL="0" marR="0" lvl="0" indent="449263" algn="l" defTabSz="914400" rtl="0" eaLnBrk="1" fontAlgn="base" latinLnBrk="0" hangingPunct="1">
              <a:lnSpc>
                <a:spcPct val="100000"/>
              </a:lnSpc>
              <a:spcBef>
                <a:spcPct val="0"/>
              </a:spcBef>
              <a:spcAft>
                <a:spcPct val="0"/>
              </a:spcAft>
              <a:buClrTx/>
              <a:buSzTx/>
              <a:buFontTx/>
              <a:buNone/>
              <a:tabLst/>
            </a:pPr>
            <a:endPar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endParaRPr>
          </a:p>
          <a:p>
            <a:pPr marL="0" marR="0" lvl="0" indent="449263" algn="l" defTabSz="914400" rtl="0" eaLnBrk="1" fontAlgn="base" latinLnBrk="0" hangingPunct="1">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Conclusión</a:t>
            </a:r>
          </a:p>
          <a:p>
            <a:pPr marL="0" marR="0" lvl="0" indent="449263" algn="l" defTabSz="914400" rtl="0" eaLnBrk="1" fontAlgn="base" latinLnBrk="0" hangingPunct="1">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El servicio de Aula Integrada de la Escuela Primaria Nacional Pedro León Torres  desde su apertura hasta la fecha ha desarrollado acciones pertinentes y encaminadas a brindar atención educativa especializada integral a la población estudiantil del plantel y específicamente a aquellas estudiantes con necesidades educativas especiales desde la etapa de Educación inicial hasta la segunda etapa de Educación </a:t>
            </a: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Básica. Para</a:t>
            </a:r>
            <a:r>
              <a:rPr kumimoji="0" lang="es-VE" sz="1600" b="0" i="0" u="none" strike="noStrike" cap="none" normalizeH="0" dirty="0" smtClean="0">
                <a:ln>
                  <a:noFill/>
                </a:ln>
                <a:solidFill>
                  <a:srgbClr val="800080"/>
                </a:solidFill>
                <a:effectLst/>
                <a:latin typeface="Comic Sans MS" pitchFamily="66" charset="0"/>
                <a:ea typeface="Calibri" pitchFamily="34" charset="0"/>
                <a:cs typeface="Arial" pitchFamily="34" charset="0"/>
              </a:rPr>
              <a:t> el momento de la realización</a:t>
            </a:r>
            <a:r>
              <a:rPr lang="es-VE" sz="1600" dirty="0" smtClean="0">
                <a:solidFill>
                  <a:srgbClr val="800080"/>
                </a:solidFill>
                <a:latin typeface="Comic Sans MS" pitchFamily="66" charset="0"/>
                <a:ea typeface="Calibri" pitchFamily="34" charset="0"/>
                <a:cs typeface="Arial" pitchFamily="34" charset="0"/>
              </a:rPr>
              <a:t> de este informe no se observó trabajando  al especialista con las niñas, puesto que aún no tenía matrícula establecida, según la especialista por la reciente apertura del año escolar. Toda la información  registrada la proporcionó  por medio de la entrevista que se le aplicó.</a:t>
            </a:r>
            <a:endPar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Tomando </a:t>
            </a: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en cuenta que la población atendida por este servicio esta conformada en su totalidad por estudiantes de sexo femenino, es necesario proporcionar una adecuada orientación  a las niñas que les permita  asumir roles acordes a su sexo y que esto no llegue a interferir en su personalidad.</a:t>
            </a: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El  Aula Integrada de la escuela Pedro León Torres es un servicio comprometido con la población que atiende, tratando en lo más posible  de ejecutar un trabajo eficaz y cumplir con  los lineamientos de acción establecidos para el área de Dificultades de aprendizaje.</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Picture 10" descr="http://es.geocities.com/utilidadesweb/lineas/lineas/lin023.gif"/>
          <p:cNvPicPr>
            <a:picLocks noChangeAspect="1" noChangeArrowheads="1"/>
          </p:cNvPicPr>
          <p:nvPr/>
        </p:nvPicPr>
        <p:blipFill>
          <a:blip r:embed="rId2"/>
          <a:srcRect/>
          <a:stretch>
            <a:fillRect/>
          </a:stretch>
        </p:blipFill>
        <p:spPr bwMode="auto">
          <a:xfrm>
            <a:off x="1428728" y="571480"/>
            <a:ext cx="6500858" cy="428628"/>
          </a:xfrm>
          <a:prstGeom prst="rect">
            <a:avLst/>
          </a:prstGeom>
          <a:noFill/>
        </p:spPr>
      </p:pic>
      <p:sp>
        <p:nvSpPr>
          <p:cNvPr id="4" name="3 CuadroTexto"/>
          <p:cNvSpPr txBox="1"/>
          <p:nvPr/>
        </p:nvSpPr>
        <p:spPr>
          <a:xfrm>
            <a:off x="3857620" y="6000768"/>
            <a:ext cx="3857652" cy="369332"/>
          </a:xfrm>
          <a:prstGeom prst="rect">
            <a:avLst/>
          </a:prstGeom>
          <a:noFill/>
        </p:spPr>
        <p:txBody>
          <a:bodyPr wrap="square" rtlCol="0">
            <a:spAutoFit/>
          </a:bodyPr>
          <a:lstStyle/>
          <a:p>
            <a:pPr algn="ctr"/>
            <a:r>
              <a:rPr lang="es-VE" b="1" dirty="0" smtClean="0">
                <a:solidFill>
                  <a:schemeClr val="accent4">
                    <a:lumMod val="75000"/>
                  </a:schemeClr>
                </a:solidFill>
                <a:latin typeface="Comic Sans MS" pitchFamily="66" charset="0"/>
              </a:rPr>
              <a:t>GRACIAS…..</a:t>
            </a:r>
            <a:endParaRPr lang="es-VE" b="1" dirty="0">
              <a:solidFill>
                <a:schemeClr val="accent4">
                  <a:lumMod val="75000"/>
                </a:schemeClr>
              </a:solidFill>
              <a:latin typeface="Comic Sans MS" pitchFamily="66"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357158" y="406858"/>
            <a:ext cx="8501122" cy="6093976"/>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41325" algn="just" defTabSz="914400" rtl="0" eaLnBrk="1" fontAlgn="base" latinLnBrk="0" hangingPunct="1">
              <a:lnSpc>
                <a:spcPct val="100000"/>
              </a:lnSpc>
              <a:spcBef>
                <a:spcPct val="0"/>
              </a:spcBef>
              <a:spcAft>
                <a:spcPct val="0"/>
              </a:spcAft>
              <a:buClrTx/>
              <a:buSzTx/>
              <a:buFontTx/>
              <a:buNone/>
              <a:tabLst/>
            </a:pPr>
            <a:endParaRPr kumimoji="0" lang="es-VE" sz="1400" b="1" i="0" u="sng"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441325" algn="ctr" defTabSz="914400" rtl="0" eaLnBrk="1" fontAlgn="base" latinLnBrk="0" hangingPunct="1">
              <a:lnSpc>
                <a:spcPct val="100000"/>
              </a:lnSpc>
              <a:spcBef>
                <a:spcPct val="0"/>
              </a:spcBef>
              <a:spcAft>
                <a:spcPct val="0"/>
              </a:spcAft>
              <a:buClrTx/>
              <a:buSzTx/>
              <a:buFontTx/>
              <a:buNone/>
              <a:tabLst/>
            </a:pPr>
            <a:r>
              <a:rPr kumimoji="0" lang="es-VE" sz="2000" b="1" i="0" u="sng" strike="noStrike" cap="none" normalizeH="0" baseline="0" dirty="0" smtClean="0">
                <a:ln>
                  <a:noFill/>
                </a:ln>
                <a:solidFill>
                  <a:schemeClr val="accent3"/>
                </a:solidFill>
                <a:effectLst/>
                <a:latin typeface="Comic Sans MS" pitchFamily="66" charset="0"/>
                <a:ea typeface="Calibri" pitchFamily="34" charset="0"/>
                <a:cs typeface="Arial" pitchFamily="34" charset="0"/>
              </a:rPr>
              <a:t>Introducción</a:t>
            </a:r>
          </a:p>
          <a:p>
            <a:pPr marL="0" marR="0" lvl="0" indent="441325" algn="ctr" defTabSz="914400" rtl="0" eaLnBrk="1" fontAlgn="base" latinLnBrk="0" hangingPunct="1">
              <a:lnSpc>
                <a:spcPct val="100000"/>
              </a:lnSpc>
              <a:spcBef>
                <a:spcPct val="0"/>
              </a:spcBef>
              <a:spcAft>
                <a:spcPct val="0"/>
              </a:spcAft>
              <a:buClrTx/>
              <a:buSzTx/>
              <a:buFontTx/>
              <a:buNone/>
              <a:tabLst/>
            </a:pPr>
            <a:endParaRPr kumimoji="0" lang="es-VE" sz="2000" b="1" i="0" u="none" strike="noStrike" cap="none" normalizeH="0" baseline="0" dirty="0" smtClean="0">
              <a:ln>
                <a:noFill/>
              </a:ln>
              <a:solidFill>
                <a:schemeClr val="accent3"/>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El informe que se presenta a continuación obedece a la caracterización de la atención que ofrece el servicio de Educación Especial a los estudiantes. Es el primer trabajo práctico exigido en la práctica profesional II, la cual permite al estudiante de Dificultades de aprendizaje asumir las situaciones reales de trabajo siguiendo las líneas de acción dictadas para esta área</a:t>
            </a:r>
          </a:p>
          <a:p>
            <a:pPr marL="0" marR="0" lvl="0" indent="441325" algn="just"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En este trabajo se presenta la información recabada con respecto a la atención que brinda el centro de práctica a los estudiantes, utilizando como técnicas de recolección la observación y la entrevista  y como instrumentos el cuestionario y registros descriptivos.</a:t>
            </a:r>
          </a:p>
          <a:p>
            <a:pPr marL="0" marR="0" lvl="0" indent="441325" algn="just"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El servicio de Educación Especial seleccionado para la realización de esta práctica funciona en un aula integrada en la Escuela Primaria Nacional Pedro León Torres a cargo de la Lic. D. R. Dicha institución se ubica en la ciudad de Carora al final de la calle Bolívar entre Falcón y comercio de la zona Colonial, con una matricula de 1005 estudiantes del sexo femenino y cuyos turnos de trabajo son mañana y tarde.</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Se recolectan en el presente informe algunos aspectos importantes en cuanto a la estructura organizativa de la institución, estructura y servicios que presta a las estudiantes y comunidad en general.</a:t>
            </a:r>
          </a:p>
          <a:p>
            <a:pPr marL="0" marR="0" lvl="0" indent="441325" algn="just" defTabSz="914400" rtl="0" eaLnBrk="0" fontAlgn="base" latinLnBrk="0" hangingPunct="0">
              <a:lnSpc>
                <a:spcPct val="100000"/>
              </a:lnSpc>
              <a:spcBef>
                <a:spcPct val="0"/>
              </a:spcBef>
              <a:spcAft>
                <a:spcPct val="0"/>
              </a:spcAft>
              <a:buClrTx/>
              <a:buSzTx/>
              <a:buFontTx/>
              <a:buNone/>
              <a:tabLst/>
            </a:pPr>
            <a:endParaRPr lang="es-VE" sz="1600" dirty="0">
              <a:solidFill>
                <a:srgbClr val="800080"/>
              </a:solidFill>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p:txBody>
      </p:sp>
      <p:pic>
        <p:nvPicPr>
          <p:cNvPr id="4" name="Picture 8" descr="C:\Documents and Settings\Windows\Mis documentos\Mis imágenes\Gifs nuevos\38.gif"/>
          <p:cNvPicPr>
            <a:picLocks noChangeAspect="1" noChangeArrowheads="1" noCrop="1"/>
          </p:cNvPicPr>
          <p:nvPr/>
        </p:nvPicPr>
        <p:blipFill>
          <a:blip r:embed="rId2"/>
          <a:srcRect/>
          <a:stretch>
            <a:fillRect/>
          </a:stretch>
        </p:blipFill>
        <p:spPr bwMode="auto">
          <a:xfrm rot="16200000">
            <a:off x="505590" y="351610"/>
            <a:ext cx="714375" cy="1011238"/>
          </a:xfrm>
          <a:prstGeom prst="rect">
            <a:avLst/>
          </a:prstGeom>
          <a:noFill/>
          <a:ln w="9525">
            <a:noFill/>
            <a:miter lim="800000"/>
            <a:headEnd/>
            <a:tailEnd/>
          </a:ln>
        </p:spPr>
      </p:pic>
      <p:pic>
        <p:nvPicPr>
          <p:cNvPr id="5" name="Picture 8" descr="C:\Documents and Settings\Windows\Mis documentos\Mis imágenes\Gifs nuevos\38.gif"/>
          <p:cNvPicPr>
            <a:picLocks noChangeAspect="1" noChangeArrowheads="1" noCrop="1"/>
          </p:cNvPicPr>
          <p:nvPr/>
        </p:nvPicPr>
        <p:blipFill>
          <a:blip r:embed="rId2"/>
          <a:srcRect/>
          <a:stretch>
            <a:fillRect/>
          </a:stretch>
        </p:blipFill>
        <p:spPr bwMode="auto">
          <a:xfrm rot="16200000">
            <a:off x="1423177" y="351611"/>
            <a:ext cx="714375" cy="1011238"/>
          </a:xfrm>
          <a:prstGeom prst="rect">
            <a:avLst/>
          </a:prstGeom>
          <a:noFill/>
          <a:ln w="9525">
            <a:noFill/>
            <a:miter lim="800000"/>
            <a:headEnd/>
            <a:tailEnd/>
          </a:ln>
        </p:spPr>
      </p:pic>
      <p:pic>
        <p:nvPicPr>
          <p:cNvPr id="6" name="Picture 8" descr="C:\Documents and Settings\Windows\Mis documentos\Mis imágenes\Gifs nuevos\38.gif"/>
          <p:cNvPicPr>
            <a:picLocks noChangeAspect="1" noChangeArrowheads="1" noCrop="1"/>
          </p:cNvPicPr>
          <p:nvPr/>
        </p:nvPicPr>
        <p:blipFill>
          <a:blip r:embed="rId2"/>
          <a:srcRect/>
          <a:stretch>
            <a:fillRect/>
          </a:stretch>
        </p:blipFill>
        <p:spPr bwMode="auto">
          <a:xfrm rot="16200000">
            <a:off x="2362978" y="351611"/>
            <a:ext cx="714375" cy="1011238"/>
          </a:xfrm>
          <a:prstGeom prst="rect">
            <a:avLst/>
          </a:prstGeom>
          <a:noFill/>
          <a:ln w="9525">
            <a:noFill/>
            <a:miter lim="800000"/>
            <a:headEnd/>
            <a:tailEnd/>
          </a:ln>
        </p:spPr>
      </p:pic>
      <p:pic>
        <p:nvPicPr>
          <p:cNvPr id="7" name="Picture 8" descr="C:\Documents and Settings\Windows\Mis documentos\Mis imágenes\Gifs nuevos\38.gif"/>
          <p:cNvPicPr>
            <a:picLocks noChangeAspect="1" noChangeArrowheads="1" noCrop="1"/>
          </p:cNvPicPr>
          <p:nvPr/>
        </p:nvPicPr>
        <p:blipFill>
          <a:blip r:embed="rId2"/>
          <a:srcRect/>
          <a:stretch>
            <a:fillRect/>
          </a:stretch>
        </p:blipFill>
        <p:spPr bwMode="auto">
          <a:xfrm rot="16200000">
            <a:off x="7935142" y="280173"/>
            <a:ext cx="714375" cy="1011238"/>
          </a:xfrm>
          <a:prstGeom prst="rect">
            <a:avLst/>
          </a:prstGeom>
          <a:noFill/>
          <a:ln w="9525">
            <a:noFill/>
            <a:miter lim="800000"/>
            <a:headEnd/>
            <a:tailEnd/>
          </a:ln>
        </p:spPr>
      </p:pic>
      <p:pic>
        <p:nvPicPr>
          <p:cNvPr id="8" name="Picture 8" descr="C:\Documents and Settings\Windows\Mis documentos\Mis imágenes\Gifs nuevos\38.gif"/>
          <p:cNvPicPr>
            <a:picLocks noChangeAspect="1" noChangeArrowheads="1" noCrop="1"/>
          </p:cNvPicPr>
          <p:nvPr/>
        </p:nvPicPr>
        <p:blipFill>
          <a:blip r:embed="rId2"/>
          <a:srcRect/>
          <a:stretch>
            <a:fillRect/>
          </a:stretch>
        </p:blipFill>
        <p:spPr bwMode="auto">
          <a:xfrm rot="16200000">
            <a:off x="7006448" y="280173"/>
            <a:ext cx="714375" cy="1011238"/>
          </a:xfrm>
          <a:prstGeom prst="rect">
            <a:avLst/>
          </a:prstGeom>
          <a:noFill/>
          <a:ln w="9525">
            <a:noFill/>
            <a:miter lim="800000"/>
            <a:headEnd/>
            <a:tailEnd/>
          </a:ln>
        </p:spPr>
      </p:pic>
      <p:pic>
        <p:nvPicPr>
          <p:cNvPr id="9" name="Picture 8" descr="C:\Documents and Settings\Windows\Mis documentos\Mis imágenes\Gifs nuevos\38.gif"/>
          <p:cNvPicPr>
            <a:picLocks noChangeAspect="1" noChangeArrowheads="1" noCrop="1"/>
          </p:cNvPicPr>
          <p:nvPr/>
        </p:nvPicPr>
        <p:blipFill>
          <a:blip r:embed="rId2"/>
          <a:srcRect/>
          <a:stretch>
            <a:fillRect/>
          </a:stretch>
        </p:blipFill>
        <p:spPr bwMode="auto">
          <a:xfrm rot="16200000">
            <a:off x="6077754" y="280173"/>
            <a:ext cx="714375" cy="1011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71406" y="285728"/>
            <a:ext cx="8929717" cy="6247864"/>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41325" algn="just" defTabSz="914400" rtl="0" eaLnBrk="1" fontAlgn="base" latinLnBrk="0" hangingPunct="1">
              <a:lnSpc>
                <a:spcPct val="100000"/>
              </a:lnSpc>
              <a:spcBef>
                <a:spcPct val="0"/>
              </a:spcBef>
              <a:spcAft>
                <a:spcPct val="0"/>
              </a:spcAft>
              <a:buClrTx/>
              <a:buSzTx/>
              <a:buFontTx/>
              <a:buNone/>
              <a:tabLst/>
            </a:pPr>
            <a:endParaRPr kumimoji="0" lang="es-VE" sz="1600" b="1" i="0" u="none" strike="noStrike" cap="none" normalizeH="0" baseline="0" dirty="0" smtClean="0">
              <a:ln>
                <a:noFill/>
              </a:ln>
              <a:solidFill>
                <a:schemeClr val="tx1"/>
              </a:solidFill>
              <a:effectLst/>
              <a:latin typeface="Comic Sans MS" pitchFamily="66" charset="0"/>
              <a:ea typeface="Calibri" pitchFamily="34" charset="0"/>
              <a:cs typeface="Arial" pitchFamily="34" charset="0"/>
            </a:endParaRPr>
          </a:p>
          <a:p>
            <a:pPr marL="0" marR="0" lvl="0" indent="441325" algn="just" defTabSz="914400" rtl="0" eaLnBrk="1" fontAlgn="base" latinLnBrk="0" hangingPunct="1">
              <a:lnSpc>
                <a:spcPct val="100000"/>
              </a:lnSpc>
              <a:spcBef>
                <a:spcPct val="0"/>
              </a:spcBef>
              <a:spcAft>
                <a:spcPct val="0"/>
              </a:spcAft>
              <a:buClrTx/>
              <a:buSzTx/>
              <a:buFontTx/>
              <a:buNone/>
              <a:tabLst/>
            </a:pPr>
            <a:r>
              <a:rPr kumimoji="0" lang="es-VE" sz="16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Datos del Plantel</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Nombre  de la Institución</a:t>
            </a:r>
            <a:r>
              <a:rPr kumimoji="0" lang="es-VE" sz="16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 Escuela Básica Nacional Pedro León Torres.</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Tipo: </a:t>
            </a:r>
            <a:r>
              <a:rPr kumimoji="0" lang="es-VE" sz="16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Pública.</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Dependencia: </a:t>
            </a:r>
            <a:r>
              <a:rPr kumimoji="0" lang="es-VE" sz="16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Nacional</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Dirección: </a:t>
            </a:r>
            <a:r>
              <a:rPr kumimoji="0" lang="es-VE" sz="16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Final de la calle Bolívar entre Falcón y comercio de la Zona Colonial.</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Turno: </a:t>
            </a:r>
            <a:r>
              <a:rPr kumimoji="0" lang="es-VE" sz="16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Mañana y tarde</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     La Escuela Básica Nacional “Pedro León Torres”, fue fundada el 5 de julio 1925, por la insigne educadora </a:t>
            </a:r>
            <a:r>
              <a:rPr kumimoji="0" lang="es-VE" sz="1600" b="0" i="0" u="none" strike="noStrike" cap="none" normalizeH="0" baseline="0" dirty="0" err="1" smtClean="0">
                <a:ln>
                  <a:noFill/>
                </a:ln>
                <a:solidFill>
                  <a:srgbClr val="800080"/>
                </a:solidFill>
                <a:effectLst/>
                <a:latin typeface="Comic Sans MS" pitchFamily="66" charset="0"/>
                <a:ea typeface="Calibri" pitchFamily="34" charset="0"/>
                <a:cs typeface="Arial" pitchFamily="34" charset="0"/>
              </a:rPr>
              <a:t>caroreña</a:t>
            </a: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 Srta. Carmen Elena Montes de Oca, secundada en su noble afán por la abnegada maestra, Srta. Magdalena Perera, e incentivada por la primera autoridad distrital de aquella época, General Roberto Riera, a la cual dio el nombre sonoro  de nuestro héroe epónimo el general Pedro Torres. Comenzó a funcionar en un reducido espacio de la casa de habitación de la Srta. Carmen Elena, en la calle San Juan esquina Carabobo, con una matricula de 85 alumnas.</a:t>
            </a:r>
          </a:p>
          <a:p>
            <a:pPr marL="0" marR="0" lvl="0" indent="441325" algn="just"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     En el año 1943  funciona en un local construido por iniciativa de la Srta. Montes de Oca y costeado por ella misma, en la calle Ramón Pompilio Oropeza, con una capacidad de 300 alumnas. En el año 1971 se inaugura el Preescolar en una habitación de una casa vecina  de la institución.</a:t>
            </a:r>
          </a:p>
          <a:p>
            <a:pPr marL="0" marR="0" lvl="0" indent="441325" algn="just"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  Posteriormente, en 1987 se inaugura la sede propia  fue donde funciona actualmente, ubicado en la calle Bolívar entre calle Comercio y Falcón, y aún su matricula sigue siendo de niñas con un total de 1005 estudiantes entre Educación Inicial, I y II Etapa de educación básica.</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p:txBody>
      </p:sp>
      <p:pic>
        <p:nvPicPr>
          <p:cNvPr id="4" name="Picture 8" descr="http://es.geocities.com/utilidadesweb/lineas/lineas/lin019.gif"/>
          <p:cNvPicPr>
            <a:picLocks noChangeAspect="1" noChangeArrowheads="1"/>
          </p:cNvPicPr>
          <p:nvPr/>
        </p:nvPicPr>
        <p:blipFill>
          <a:blip r:embed="rId2"/>
          <a:srcRect/>
          <a:stretch>
            <a:fillRect/>
          </a:stretch>
        </p:blipFill>
        <p:spPr bwMode="auto">
          <a:xfrm>
            <a:off x="2500298" y="285728"/>
            <a:ext cx="5476875" cy="3238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noChangeArrowheads="1"/>
          </p:cNvSpPr>
          <p:nvPr/>
        </p:nvSpPr>
        <p:spPr bwMode="auto">
          <a:xfrm>
            <a:off x="527886" y="645456"/>
            <a:ext cx="8044642" cy="5386090"/>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s-VE" sz="20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Estructura Organizativa</a:t>
            </a:r>
          </a:p>
          <a:p>
            <a:pPr marL="0" marR="0" lvl="0" indent="0" defTabSz="914400" rtl="0" eaLnBrk="1" fontAlgn="base" latinLnBrk="0" hangingPunct="1">
              <a:lnSpc>
                <a:spcPct val="100000"/>
              </a:lnSpc>
              <a:spcBef>
                <a:spcPct val="0"/>
              </a:spcBef>
              <a:spcAft>
                <a:spcPct val="0"/>
              </a:spcAft>
              <a:buClrTx/>
              <a:buSzTx/>
              <a:buFontTx/>
              <a:buNone/>
              <a:tabLst/>
            </a:pPr>
            <a:endParaRPr kumimoji="0" lang="es-VE" b="1" i="0" u="none" strike="noStrike" cap="none" normalizeH="0" baseline="0" dirty="0" smtClean="0">
              <a:ln>
                <a:noFill/>
              </a:ln>
              <a:solidFill>
                <a:srgbClr val="800080"/>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Director: Prof.: G. M.</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Sub-Director: L.de O.</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Sub-Director Académico: Y.  S.</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12 Docentes en la I etapa</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12 Docentes en la II etapa</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4 Docentes de Educación Inicial</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1 Especialista de Educación Física</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1 Especialista de Cultura</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1 Especialista de Música</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1 Especialista en Dificultades de Aprendizaje.</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4 Secretarias</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4 Auxiliares de Educación Inicial.</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17 Aseadores</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1 bibliotecario</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3 Especialistas en el área de computación.</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La matricula de estudiantes en total de los dos turnos son 1005 estudiantes de sexo femenino.</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p:txBody>
      </p:sp>
      <p:pic>
        <p:nvPicPr>
          <p:cNvPr id="3" name="Picture 10" descr="http://es.geocities.com/utilidadesweb/lineas/lineas/lin023.gif"/>
          <p:cNvPicPr>
            <a:picLocks noChangeAspect="1" noChangeArrowheads="1"/>
          </p:cNvPicPr>
          <p:nvPr/>
        </p:nvPicPr>
        <p:blipFill>
          <a:blip r:embed="rId2"/>
          <a:srcRect/>
          <a:stretch>
            <a:fillRect/>
          </a:stretch>
        </p:blipFill>
        <p:spPr bwMode="auto">
          <a:xfrm rot="16200000">
            <a:off x="5717407" y="3069411"/>
            <a:ext cx="5067300" cy="50006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
          <p:cNvSpPr>
            <a:spLocks noChangeArrowheads="1"/>
          </p:cNvSpPr>
          <p:nvPr/>
        </p:nvSpPr>
        <p:spPr bwMode="auto">
          <a:xfrm>
            <a:off x="500034" y="571759"/>
            <a:ext cx="8215338" cy="5786199"/>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endParaRPr kumimoji="0" lang="es-VE" sz="1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449263" algn="ctr" defTabSz="914400" rtl="0" eaLnBrk="1" fontAlgn="base" latinLnBrk="0" hangingPunct="1">
              <a:lnSpc>
                <a:spcPct val="100000"/>
              </a:lnSpc>
              <a:spcBef>
                <a:spcPct val="0"/>
              </a:spcBef>
              <a:spcAft>
                <a:spcPct val="0"/>
              </a:spcAft>
              <a:buClrTx/>
              <a:buSzTx/>
              <a:buFontTx/>
              <a:buNone/>
              <a:tabLst/>
            </a:pPr>
            <a:endParaRPr kumimoji="0" lang="es-VE" sz="20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endParaRPr>
          </a:p>
          <a:p>
            <a:pPr marL="0" marR="0" lvl="0" indent="449263" algn="ctr" defTabSz="914400" rtl="0" eaLnBrk="1" fontAlgn="base" latinLnBrk="0" hangingPunct="1">
              <a:lnSpc>
                <a:spcPct val="100000"/>
              </a:lnSpc>
              <a:spcBef>
                <a:spcPct val="0"/>
              </a:spcBef>
              <a:spcAft>
                <a:spcPct val="0"/>
              </a:spcAft>
              <a:buClrTx/>
              <a:buSzTx/>
              <a:buFontTx/>
              <a:buNone/>
              <a:tabLst/>
            </a:pPr>
            <a:r>
              <a:rPr kumimoji="0" lang="es-VE" sz="20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Servicio de Aula Integrada</a:t>
            </a:r>
          </a:p>
          <a:p>
            <a:pPr marL="0" marR="0" lvl="0" indent="449263" algn="l" defTabSz="914400" rtl="0" eaLnBrk="1" fontAlgn="base" latinLnBrk="0" hangingPunct="1">
              <a:lnSpc>
                <a:spcPct val="100000"/>
              </a:lnSpc>
              <a:spcBef>
                <a:spcPct val="0"/>
              </a:spcBef>
              <a:spcAft>
                <a:spcPct val="0"/>
              </a:spcAft>
              <a:buClrTx/>
              <a:buSzTx/>
              <a:buFontTx/>
              <a:buNone/>
              <a:tabLst/>
            </a:pPr>
            <a:endParaRPr kumimoji="0" lang="es-VE"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es-VE" sz="160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Es un servicio que pertenece a la modalidad de Educación Especial del Ministerio del Poder Popular para la Educación.  Esta institución se encuentra bajo la dirección de la Profesora G.M. y la docente especialista D. R. con tres años de experiencia  y en la actualidad coordinadora del aula integrada en  dicha institución.</a:t>
            </a: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es-VE" sz="160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es-VE" sz="160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El servicio cuenta con un espacio regular con buena iluminación y ventilación, un escritorio, 8 mesas sillas, una cartelera y una modesta decoración.</a:t>
            </a: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es-VE" sz="160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es-VE" sz="160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La función de la apertura de esta aula es la de brindar atención integral en las áreas de orientación y dificultades de aprendizaje a las estudiantes niñas y adolescentes de la institución; este servicio favorece a la democratización educativa y a la igualdad de oportunidades.  Contribuye a la solución de problemas como la deserción escolar, conducta, </a:t>
            </a:r>
            <a:r>
              <a:rPr kumimoji="0" lang="es-VE" sz="1600" u="none" strike="noStrike" cap="none" normalizeH="0" baseline="0" dirty="0" err="1" smtClean="0">
                <a:ln>
                  <a:noFill/>
                </a:ln>
                <a:solidFill>
                  <a:srgbClr val="800080"/>
                </a:solidFill>
                <a:effectLst/>
                <a:latin typeface="Comic Sans MS" pitchFamily="66" charset="0"/>
                <a:ea typeface="Calibri" pitchFamily="34" charset="0"/>
                <a:cs typeface="Arial" pitchFamily="34" charset="0"/>
              </a:rPr>
              <a:t>repitencia</a:t>
            </a:r>
            <a:r>
              <a:rPr kumimoji="0" lang="es-VE" sz="160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 y al mejoramiento de la calidad académica de la egresada de la institución.</a:t>
            </a: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es-VE" sz="160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es-VE" sz="160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Es de vital importancia porque además de atender a las estudiantes; se atienden a los padres y representantes brindándoles orientación en cuanto a la prosecución escolar, problemas de conducta y conflictos familiares.</a:t>
            </a: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es-VE"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Picture 8" descr="http://es.geocities.com/utilidadesweb/lineas/lineas/lin019.gif"/>
          <p:cNvPicPr>
            <a:picLocks noChangeAspect="1" noChangeArrowheads="1"/>
          </p:cNvPicPr>
          <p:nvPr/>
        </p:nvPicPr>
        <p:blipFill>
          <a:blip r:embed="rId2"/>
          <a:srcRect/>
          <a:stretch>
            <a:fillRect/>
          </a:stretch>
        </p:blipFill>
        <p:spPr bwMode="auto">
          <a:xfrm>
            <a:off x="1285852" y="714356"/>
            <a:ext cx="6500858" cy="29549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ChangeArrowheads="1"/>
          </p:cNvSpPr>
          <p:nvPr/>
        </p:nvSpPr>
        <p:spPr bwMode="auto">
          <a:xfrm>
            <a:off x="285752" y="142852"/>
            <a:ext cx="8501090" cy="6586418"/>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Misión:</a:t>
            </a: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Brindar la atención educativa especializada a las estudiantes con dificultades de aprendizaje desde una perspectiva que permita fortalecer el desarrollo armónico de su personalidad en un ambiente de respeto y diversidad, con la finalidad de favorecer y contribuir al ingreso, secuencia y culminación académica</a:t>
            </a:r>
          </a:p>
          <a:p>
            <a:pPr marL="0" marR="0" lvl="0" indent="449263" algn="just" defTabSz="914400" rtl="0" eaLnBrk="0" fontAlgn="base" latinLnBrk="0" hangingPunct="0">
              <a:lnSpc>
                <a:spcPct val="100000"/>
              </a:lnSpc>
              <a:spcBef>
                <a:spcPct val="0"/>
              </a:spcBef>
              <a:spcAft>
                <a:spcPct val="0"/>
              </a:spcAft>
              <a:buClrTx/>
              <a:buSzTx/>
              <a:buFontTx/>
              <a:buNone/>
              <a:tabLst/>
            </a:pP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Visión:</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Ser un servicio conformado y comprometido a desarrollar un trabajo de abordaje integral, señalando que se presta un servicio de pedagogía y orientación adscrita a una unidad educativa de nivel en educación básica, conformada por docentes de aula regular en combinación con especialistas y cuyo objetivo es brindar la integración de las estudiantes y proporcionar una  acción preventiva de posibles dificultades de aprendizaje en la población de educación inicial y educación básica.</a:t>
            </a:r>
          </a:p>
          <a:p>
            <a:pPr marL="0" marR="0" lvl="0" indent="449263" algn="just" defTabSz="914400" rtl="0" eaLnBrk="0" fontAlgn="base" latinLnBrk="0" hangingPunct="0">
              <a:lnSpc>
                <a:spcPct val="100000"/>
              </a:lnSpc>
              <a:spcBef>
                <a:spcPct val="0"/>
              </a:spcBef>
              <a:spcAft>
                <a:spcPct val="0"/>
              </a:spcAft>
              <a:buClrTx/>
              <a:buSzTx/>
              <a:buFontTx/>
              <a:buNone/>
              <a:tabLst/>
            </a:pPr>
            <a:endParaRPr lang="es-VE" sz="1600" dirty="0">
              <a:solidFill>
                <a:srgbClr val="800080"/>
              </a:solidFill>
              <a:latin typeface="Comic Sans MS" pitchFamily="66" charset="0"/>
              <a:ea typeface="Calibri" pitchFamily="34"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Funciones:</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Objetivo General del Servicio:</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Inducir a las estudiantes hacia el conocimiento a través de experiencias vivenciales para mejorar sus habilidades en un adecuado proceso en el desarrollo de su aprendizaje.</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Objetivos Específicos: </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-Sensibilizar al estudiante hacia una actitud de cambio de tal manera que permita incorporar esquemas, conceptos, ideas y procedimientos que puedan ser aplicados en su contexto educativo, a través de acercamientos, la interrelación grupal, experiencias y aprendizajes.</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Char char="-"/>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Promover en las estudiantes la importancia de conocerse como seres capaces y valorarse a sí mismas, para el logro de metas a través del esfuerzo y el trabajo persistente</a:t>
            </a:r>
          </a:p>
        </p:txBody>
      </p:sp>
      <p:pic>
        <p:nvPicPr>
          <p:cNvPr id="5" name="Picture 8" descr="http://es.geocities.com/utilidadesweb/lineas/lineas/lin019.gif"/>
          <p:cNvPicPr>
            <a:picLocks noChangeAspect="1" noChangeArrowheads="1"/>
          </p:cNvPicPr>
          <p:nvPr/>
        </p:nvPicPr>
        <p:blipFill>
          <a:blip r:embed="rId3"/>
          <a:srcRect/>
          <a:stretch>
            <a:fillRect/>
          </a:stretch>
        </p:blipFill>
        <p:spPr bwMode="auto">
          <a:xfrm>
            <a:off x="1857356" y="142852"/>
            <a:ext cx="5476875" cy="28575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1"/>
          <p:cNvSpPr>
            <a:spLocks noChangeArrowheads="1"/>
          </p:cNvSpPr>
          <p:nvPr/>
        </p:nvSpPr>
        <p:spPr bwMode="auto">
          <a:xfrm>
            <a:off x="71439" y="324408"/>
            <a:ext cx="8929717" cy="6247864"/>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endParaRPr lang="es-VE" sz="1400" b="1" dirty="0">
              <a:latin typeface="Arial" pitchFamily="34" charset="0"/>
              <a:ea typeface="Calibri" pitchFamily="34" charset="0"/>
              <a:cs typeface="Arial" pitchFamily="34" charset="0"/>
            </a:endParaRPr>
          </a:p>
          <a:p>
            <a:pPr marL="0" marR="0" lvl="0" indent="449263" algn="ctr" defTabSz="914400" rtl="0" eaLnBrk="1" fontAlgn="base" latinLnBrk="0" hangingPunct="1">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Líneas de Trabajo y sus dimensiones de aplicación</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*Acción cooperativa en el ámbito regular.</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Se brinda a aquellas estudiantes que no responden de manera satisfactoria ante las exigencias del grado, y que puede recibir atención dentro de su grupo cotidiano de clase, mediante estrategias especiales y un trabajo coordinado con el docente de aula regular.</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*Acción cooperativa en el ámbito de aula integrada.</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Se ofrece a las estudiantes con dificultades de aprendizaje y/o necesidades educativas especiales, cuyas características exigen una atención individualizada y un espacio más acorde a sus potencialidades y ritmos de Aprendizajes y sin interferir con las actividades de los especialistas (música, educación física entre otros.)</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*Acción Cooperativa en el ámbito comunitario.</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Se orienta a la incorporación dinámica y efectiva de todos los actores del hecho educativo en la acción pedagógica y en lo que significa la realidad de la institución (necesidades, intereses y expectativas). Se cumplen mediante sesiones de orientación a las estudiantes, representantes, se dictan talleres, actividades especiales, publicación de material.</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VE" sz="16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Educación Especial</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Administración de las políticas a través de sus ejes de articulación:</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VE" sz="1600" b="0" i="0" u="none" strike="noStrike" cap="none" normalizeH="0" baseline="0" dirty="0" err="1" smtClean="0">
                <a:ln>
                  <a:noFill/>
                </a:ln>
                <a:solidFill>
                  <a:srgbClr val="800080"/>
                </a:solidFill>
                <a:effectLst/>
                <a:latin typeface="Comic Sans MS" pitchFamily="66" charset="0"/>
                <a:ea typeface="Calibri" pitchFamily="34" charset="0"/>
                <a:cs typeface="Arial" pitchFamily="34" charset="0"/>
              </a:rPr>
              <a:t>Intramodalidad</a:t>
            </a: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 diferentes áreas y programas de educación especial.</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VE" sz="1600" b="0" i="0" u="none" strike="noStrike" cap="none" normalizeH="0" baseline="0" dirty="0" err="1" smtClean="0">
                <a:ln>
                  <a:noFill/>
                </a:ln>
                <a:solidFill>
                  <a:srgbClr val="800080"/>
                </a:solidFill>
                <a:effectLst/>
                <a:latin typeface="Comic Sans MS" pitchFamily="66" charset="0"/>
                <a:ea typeface="Calibri" pitchFamily="34" charset="0"/>
                <a:cs typeface="Arial" pitchFamily="34" charset="0"/>
              </a:rPr>
              <a:t>Intrasectorial</a:t>
            </a: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 niveles y modalidades.</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Intersectorial: organismos públicos y privados, sector gubernamental y no gubernamentales.</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El Servicio de Aula integral atiende a las estudiantes de la Educación inicial, 1era y 2da Etapa de Educación Básica.</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p:txBody>
      </p:sp>
      <p:pic>
        <p:nvPicPr>
          <p:cNvPr id="4" name="Picture 8" descr="http://es.geocities.com/utilidadesweb/lineas/lineas/lin019.gif"/>
          <p:cNvPicPr>
            <a:picLocks noChangeAspect="1" noChangeArrowheads="1"/>
          </p:cNvPicPr>
          <p:nvPr/>
        </p:nvPicPr>
        <p:blipFill>
          <a:blip r:embed="rId2"/>
          <a:srcRect/>
          <a:stretch>
            <a:fillRect/>
          </a:stretch>
        </p:blipFill>
        <p:spPr bwMode="auto">
          <a:xfrm>
            <a:off x="1928794" y="357166"/>
            <a:ext cx="5476875" cy="28575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1"/>
          <p:cNvSpPr>
            <a:spLocks noChangeArrowheads="1"/>
          </p:cNvSpPr>
          <p:nvPr/>
        </p:nvSpPr>
        <p:spPr bwMode="auto">
          <a:xfrm>
            <a:off x="500034" y="357167"/>
            <a:ext cx="7715272" cy="6143668"/>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41325" algn="just" defTabSz="914400" rtl="0" eaLnBrk="1" fontAlgn="base" latinLnBrk="0" hangingPunct="1">
              <a:lnSpc>
                <a:spcPct val="100000"/>
              </a:lnSpc>
              <a:spcBef>
                <a:spcPct val="0"/>
              </a:spcBef>
              <a:spcAft>
                <a:spcPct val="0"/>
              </a:spcAft>
              <a:buClrTx/>
              <a:buSzTx/>
              <a:buFontTx/>
              <a:buNone/>
              <a:tabLst/>
            </a:pPr>
            <a:endParaRPr kumimoji="0" lang="es-VE" sz="1400" b="1" i="0" u="none" strike="noStrike" cap="none" normalizeH="0" baseline="0" dirty="0" smtClean="0">
              <a:ln>
                <a:noFill/>
              </a:ln>
              <a:solidFill>
                <a:schemeClr val="tx1"/>
              </a:solidFill>
              <a:effectLst/>
              <a:latin typeface="Calibri"/>
              <a:ea typeface="Calibri" pitchFamily="34" charset="0"/>
              <a:cs typeface="Arial" pitchFamily="34" charset="0"/>
            </a:endParaRPr>
          </a:p>
          <a:p>
            <a:pPr marL="0" marR="0" lvl="0" indent="441325" defTabSz="914400" rtl="0" eaLnBrk="1" fontAlgn="base" latinLnBrk="0" hangingPunct="1">
              <a:lnSpc>
                <a:spcPct val="100000"/>
              </a:lnSpc>
              <a:spcBef>
                <a:spcPct val="0"/>
              </a:spcBef>
              <a:spcAft>
                <a:spcPct val="0"/>
              </a:spcAft>
              <a:buClrTx/>
              <a:buSzTx/>
              <a:buFontTx/>
              <a:buNone/>
              <a:tabLst/>
            </a:pPr>
            <a:r>
              <a:rPr kumimoji="0" lang="es-VE" sz="16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a:t>
            </a: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Cómo ingresa un estudiante al servicio?</a:t>
            </a:r>
          </a:p>
          <a:p>
            <a:pPr marL="0" marR="0" lvl="0" indent="441325" algn="just" defTabSz="914400" rtl="0" eaLnBrk="1" fontAlgn="base" latinLnBrk="0" hangingPunct="1">
              <a:lnSpc>
                <a:spcPct val="100000"/>
              </a:lnSpc>
              <a:spcBef>
                <a:spcPct val="0"/>
              </a:spcBef>
              <a:spcAft>
                <a:spcPct val="0"/>
              </a:spcAft>
              <a:buClrTx/>
              <a:buSzTx/>
              <a:buFontTx/>
              <a:buNone/>
              <a:tabLst/>
            </a:pPr>
            <a:endParaRPr kumimoji="0" lang="es-VE" sz="160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Se inicia con las entrevistas  a los docentes de aula, siguiendo un lineamiento establecido por instrumentos, donde se destacan datos de interés para la conformación de los programas a seguir.</a:t>
            </a:r>
            <a:endParaRPr kumimoji="0" lang="es-VE" sz="160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Criterios para seleccionar a las estudiantes que serán atendidas en pequeños grupos e individual.</a:t>
            </a:r>
            <a:endParaRPr kumimoji="0" lang="es-VE" sz="160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La Selección se realiza de acuerdo a las necesidades o compromisos que presenten las estudiantes, según la observación y diagnóstico del docente guía o regular, caracterizando como puntos básicos: la lectura, escritura, cálculo, </a:t>
            </a:r>
            <a:r>
              <a:rPr kumimoji="0" lang="es-VE" sz="1600" i="0" u="none" strike="noStrike" cap="none" normalizeH="0" baseline="0" dirty="0" err="1" smtClean="0">
                <a:ln>
                  <a:noFill/>
                </a:ln>
                <a:solidFill>
                  <a:srgbClr val="800080"/>
                </a:solidFill>
                <a:effectLst/>
                <a:latin typeface="Comic Sans MS" pitchFamily="66" charset="0"/>
                <a:ea typeface="Calibri" pitchFamily="34" charset="0"/>
                <a:cs typeface="Arial" pitchFamily="34" charset="0"/>
              </a:rPr>
              <a:t>repitencia</a:t>
            </a:r>
            <a:r>
              <a:rPr kumimoji="0" lang="es-VE" sz="160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 déficit de atención, inmadurez escolar, emociones, adaptación, etc.</a:t>
            </a:r>
          </a:p>
          <a:p>
            <a:pPr marL="0" marR="0" lvl="0" indent="441325" algn="just" defTabSz="914400" rtl="0" eaLnBrk="0" fontAlgn="base" latinLnBrk="0" hangingPunct="0">
              <a:lnSpc>
                <a:spcPct val="100000"/>
              </a:lnSpc>
              <a:spcBef>
                <a:spcPct val="0"/>
              </a:spcBef>
              <a:spcAft>
                <a:spcPct val="0"/>
              </a:spcAft>
              <a:buClrTx/>
              <a:buSzTx/>
              <a:buFontTx/>
              <a:buNone/>
              <a:tabLst/>
            </a:pPr>
            <a:endParaRPr kumimoji="0" lang="es-VE" sz="160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Procedimientos generales del funcionamiento:</a:t>
            </a:r>
          </a:p>
          <a:p>
            <a:pPr marL="0" marR="0" lvl="0" indent="441325" algn="just" defTabSz="914400" rtl="0" eaLnBrk="0" fontAlgn="base" latinLnBrk="0" hangingPunct="0">
              <a:lnSpc>
                <a:spcPct val="100000"/>
              </a:lnSpc>
              <a:spcBef>
                <a:spcPct val="0"/>
              </a:spcBef>
              <a:spcAft>
                <a:spcPct val="0"/>
              </a:spcAft>
              <a:buClrTx/>
              <a:buSzTx/>
              <a:buFontTx/>
              <a:buNone/>
              <a:tabLst/>
            </a:pPr>
            <a:endParaRPr kumimoji="0" lang="es-VE" sz="160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Luego de realizada las entrevistas a los docentes de aula, éstos remiten al servicio de aula integrada las posibles estudiantes que serán atendidas por la especialista por medio de una planilla de remisión.  Posteriormente se establece el horario de trabajo, para luego comenzar el seguimiento en el Aula Integrada así como también realizar la entrevista con los representantes, observando el trabajo escolar, el estado físico de la estudiante, entre otros aspectos.</a:t>
            </a:r>
            <a:endParaRPr kumimoji="0" lang="es-VE" sz="160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De acuerdo al diagnóstico realizado y de  las necesidades presentadas por las  estudiantes se realiza la planificación de las estrategias de evaluación tanto individual como en pequeños grupos.</a:t>
            </a:r>
            <a:endParaRPr kumimoji="0" lang="es-VE" sz="1600" i="0" u="none" strike="noStrike" cap="none" normalizeH="0" baseline="0" dirty="0" smtClean="0">
              <a:ln>
                <a:noFill/>
              </a:ln>
              <a:solidFill>
                <a:srgbClr val="800080"/>
              </a:solidFill>
              <a:effectLst/>
              <a:latin typeface="Comic Sans MS" pitchFamily="66" charset="0"/>
              <a:cs typeface="Arial" pitchFamily="34" charset="0"/>
            </a:endParaRPr>
          </a:p>
        </p:txBody>
      </p:sp>
      <p:pic>
        <p:nvPicPr>
          <p:cNvPr id="3" name="Picture 8" descr="http://es.geocities.com/utilidadesweb/lineas/lineas/lin019.gif"/>
          <p:cNvPicPr>
            <a:picLocks noChangeAspect="1" noChangeArrowheads="1"/>
          </p:cNvPicPr>
          <p:nvPr/>
        </p:nvPicPr>
        <p:blipFill>
          <a:blip r:embed="rId2"/>
          <a:srcRect/>
          <a:stretch>
            <a:fillRect/>
          </a:stretch>
        </p:blipFill>
        <p:spPr bwMode="auto">
          <a:xfrm>
            <a:off x="1928794" y="428604"/>
            <a:ext cx="6040713" cy="285752"/>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http://upload.wikimedia.org/wikipedia/commons/thumb/5/5d/Similar-geometric-shapes.svg/800px-Similar-geometric-shapes.svg.png"/>
          <p:cNvPicPr>
            <a:picLocks noChangeAspect="1" noChangeArrowheads="1"/>
          </p:cNvPicPr>
          <p:nvPr/>
        </p:nvPicPr>
        <p:blipFill>
          <a:blip r:embed="rId2">
            <a:lum bright="46000" contrast="-76000"/>
          </a:blip>
          <a:srcRect/>
          <a:stretch>
            <a:fillRect/>
          </a:stretch>
        </p:blipFill>
        <p:spPr bwMode="auto">
          <a:xfrm>
            <a:off x="1" y="0"/>
            <a:ext cx="9143999" cy="6858000"/>
          </a:xfrm>
          <a:prstGeom prst="rect">
            <a:avLst/>
          </a:prstGeom>
          <a:noFill/>
        </p:spPr>
      </p:pic>
      <p:sp>
        <p:nvSpPr>
          <p:cNvPr id="3" name="2 Rectángulo"/>
          <p:cNvSpPr/>
          <p:nvPr/>
        </p:nvSpPr>
        <p:spPr>
          <a:xfrm>
            <a:off x="357158" y="142852"/>
            <a:ext cx="8286808" cy="6463308"/>
          </a:xfrm>
          <a:prstGeom prst="rect">
            <a:avLst/>
          </a:prstGeom>
        </p:spPr>
        <p:txBody>
          <a:bodyPr wrap="square">
            <a:spAutoFit/>
          </a:bodyPr>
          <a:lstStyle/>
          <a:p>
            <a:pPr lvl="0" fontAlgn="base">
              <a:spcBef>
                <a:spcPct val="0"/>
              </a:spcBef>
              <a:spcAft>
                <a:spcPct val="0"/>
              </a:spcAft>
            </a:pPr>
            <a:endPar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endParaRPr>
          </a:p>
          <a:p>
            <a:pPr lvl="0" fontAlgn="base">
              <a:spcBef>
                <a:spcPct val="0"/>
              </a:spcBef>
              <a:spcAft>
                <a:spcPct val="0"/>
              </a:spcAf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Instrumentos de Trabajo:</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En el servicio se implementan los siguientes instrumentos y técnicas de trabajo:</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*La Observación</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*Cuaderno de trabajo diario</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*Cuaderno de Actas</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*Planillas de Remisión</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*Anamnesis</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Cuaderno de trabajo en el área</a:t>
            </a:r>
          </a:p>
          <a:p>
            <a:pPr lvl="0" eaLnBrk="0" fontAlgn="base" hangingPunct="0">
              <a:spcBef>
                <a:spcPct val="0"/>
              </a:spcBef>
              <a:spcAft>
                <a:spcPct val="0"/>
              </a:spcAft>
            </a:pP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Material presente en el servicio;</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-Colores</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-Lápices</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-Material fotocopiado</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-Tacos de Madera</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-Rompecabezas</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-Juegos de Memoria</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-Cartillas</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-Libros</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-Domino de figuras y letras.</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-Bingo de sumas, multiplicación y división</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-Revistas</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143</TotalTime>
  <Words>1904</Words>
  <Application>Microsoft Office PowerPoint</Application>
  <PresentationFormat>Presentación en pantalla (4:3)</PresentationFormat>
  <Paragraphs>163</Paragraphs>
  <Slides>11</Slides>
  <Notes>1</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sorelys</dc:creator>
  <cp:lastModifiedBy>eddi</cp:lastModifiedBy>
  <cp:revision>18</cp:revision>
  <dcterms:created xsi:type="dcterms:W3CDTF">2010-10-29T13:05:19Z</dcterms:created>
  <dcterms:modified xsi:type="dcterms:W3CDTF">2011-02-09T14:48:42Z</dcterms:modified>
</cp:coreProperties>
</file>